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91" r:id="rId4"/>
    <p:sldId id="294" r:id="rId5"/>
    <p:sldId id="293" r:id="rId6"/>
    <p:sldId id="295" r:id="rId7"/>
    <p:sldId id="292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47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489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288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246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35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95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2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731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32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28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692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18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13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712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jasp-stats.org/2017/06/27/new-5-minute-video-introducing-jasp/" TargetMode="External"/><Relationship Id="rId3" Type="http://schemas.openxmlformats.org/officeDocument/2006/relationships/notesSlide" Target="../notesSlides/notesSlide10.xml"/><Relationship Id="rId7" Type="http://schemas.openxmlformats.org/officeDocument/2006/relationships/hyperlink" Target="http://cocoanlab.github.io/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xqB7CUA-XI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10" Type="http://schemas.openxmlformats.org/officeDocument/2006/relationships/image" Target="../media/image20.jpeg"/><Relationship Id="rId4" Type="http://schemas.openxmlformats.org/officeDocument/2006/relationships/image" Target="../media/image1.jp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j9e8lzaeDE?feature=oembed" TargetMode="Externa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10" Type="http://schemas.openxmlformats.org/officeDocument/2006/relationships/hyperlink" Target="https://www.youtube.com/watch?v=Ej9e8lzaeDE&amp;feature=emb_logo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blog.efpsa.org/2017/03/23/introducing-jamovi-free-and-open-statistical-software-combining-ease-of-use-with-the-power-of-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statistical_software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024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Biostats and Big Data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1065" y="2502930"/>
            <a:ext cx="102898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 err="1">
                <a:latin typeface="Seravek Light" charset="0"/>
                <a:ea typeface="Seravek Light" charset="0"/>
                <a:cs typeface="Seravek Light" charset="0"/>
              </a:rPr>
              <a:t>Softwares</a:t>
            </a:r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7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Python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B6844-C5A8-E542-B2FC-35397046C1B8}"/>
              </a:ext>
            </a:extLst>
          </p:cNvPr>
          <p:cNvSpPr txBox="1"/>
          <p:nvPr/>
        </p:nvSpPr>
        <p:spPr>
          <a:xfrm>
            <a:off x="588046" y="948759"/>
            <a:ext cx="7889532" cy="4206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Strengths: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Command line 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Simple and 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Thick thick user base! Esp. in machine learning and others;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so many useful packages for everything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Deep learning!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popularity is rapidly increasing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Not really good for statistics (maybe compared to R or </a:t>
            </a:r>
            <a:r>
              <a:rPr kumimoji="1" lang="en-US" altLang="ko-Kore-KR" dirty="0" err="1">
                <a:latin typeface="Seravek Light" panose="020B0503040000020004" pitchFamily="34" charset="0"/>
              </a:rPr>
              <a:t>matlab</a:t>
            </a:r>
            <a:r>
              <a:rPr kumimoji="1" lang="en-US" altLang="ko-Kore-KR" dirty="0">
                <a:latin typeface="Seravek Light" panose="020B0503040000020004" pitchFamily="34" charset="0"/>
              </a:rPr>
              <a:t>), but still okay</a:t>
            </a:r>
          </a:p>
        </p:txBody>
      </p:sp>
    </p:spTree>
    <p:extLst>
      <p:ext uri="{BB962C8B-B14F-4D97-AF65-F5344CB8AC3E}">
        <p14:creationId xmlns:p14="http://schemas.microsoft.com/office/powerpoint/2010/main" val="186864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JASP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04A047-7A99-0F46-B870-7F81F5502FB1}"/>
              </a:ext>
            </a:extLst>
          </p:cNvPr>
          <p:cNvSpPr/>
          <p:nvPr/>
        </p:nvSpPr>
        <p:spPr>
          <a:xfrm>
            <a:off x="5032326" y="468610"/>
            <a:ext cx="6943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ore-KR" altLang="en-US" sz="1400" dirty="0">
                <a:latin typeface="Seravek Light" panose="020B0503040000020004" pitchFamily="34" charset="0"/>
                <a:hlinkClick r:id="rId8"/>
              </a:rPr>
              <a:t>https://jasp-stats.org/2017/06/27/new-5-minute-video-introducing-jasp/</a:t>
            </a:r>
            <a:endParaRPr lang="en-US" altLang="ko-Kore-KR" sz="1400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1C884-3FD3-8A40-8177-E001F6593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9" y="883889"/>
            <a:ext cx="8191194" cy="5161305"/>
          </a:xfrm>
          <a:prstGeom prst="rect">
            <a:avLst/>
          </a:prstGeom>
        </p:spPr>
      </p:pic>
      <p:pic>
        <p:nvPicPr>
          <p:cNvPr id="10" name="온라인 미디어 9" descr="Introducing JASP">
            <a:hlinkClick r:id="" action="ppaction://media"/>
            <a:extLst>
              <a:ext uri="{FF2B5EF4-FFF2-40B4-BE49-F238E27FC236}">
                <a16:creationId xmlns:a16="http://schemas.microsoft.com/office/drawing/2014/main" id="{6243E05D-FEFA-5E4C-904F-7CCA92D01C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3748098" y="1926533"/>
            <a:ext cx="8116607" cy="45655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0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JASP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74517-598E-EF41-BEED-0A4B6DEF09C0}"/>
              </a:ext>
            </a:extLst>
          </p:cNvPr>
          <p:cNvSpPr txBox="1"/>
          <p:nvPr/>
        </p:nvSpPr>
        <p:spPr>
          <a:xfrm>
            <a:off x="588046" y="948759"/>
            <a:ext cx="2774606" cy="4206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Strengths: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Free!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Graphical user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Simple and easy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Bayesian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Not command 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flexibility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development</a:t>
            </a:r>
          </a:p>
        </p:txBody>
      </p:sp>
    </p:spTree>
    <p:extLst>
      <p:ext uri="{BB962C8B-B14F-4D97-AF65-F5344CB8AC3E}">
        <p14:creationId xmlns:p14="http://schemas.microsoft.com/office/powerpoint/2010/main" val="203523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047AE56-0376-6648-BA26-E3EC9BA7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4" y="790830"/>
            <a:ext cx="8370043" cy="527633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390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JAMOVI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온라인 미디어 2" descr="Welcome — jamovi">
            <a:hlinkClick r:id="" action="ppaction://media"/>
            <a:extLst>
              <a:ext uri="{FF2B5EF4-FFF2-40B4-BE49-F238E27FC236}">
                <a16:creationId xmlns:a16="http://schemas.microsoft.com/office/drawing/2014/main" id="{30C6E086-818D-E043-B90B-BD7E67E266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3065091" y="1581661"/>
            <a:ext cx="8560905" cy="48155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06CD43-5B7B-CD43-8E54-D6A078F6A1AE}"/>
              </a:ext>
            </a:extLst>
          </p:cNvPr>
          <p:cNvSpPr/>
          <p:nvPr/>
        </p:nvSpPr>
        <p:spPr>
          <a:xfrm>
            <a:off x="6321936" y="41474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>
                <a:latin typeface="Seravek" panose="020B0503040000020004" pitchFamily="34" charset="0"/>
                <a:hlinkClick r:id="rId10"/>
              </a:rPr>
              <a:t>https://www.youtube.com/watch?v=Ej9e8lzaeDE&amp;feature=emb_logo</a:t>
            </a:r>
            <a:endParaRPr lang="en-US" altLang="ko-Kore-KR" sz="1400" dirty="0">
              <a:latin typeface="Seravek" panose="020B0503040000020004" pitchFamily="34" charset="0"/>
            </a:endParaRPr>
          </a:p>
          <a:p>
            <a:endParaRPr lang="ko-Kore-KR" altLang="en-US" sz="1400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29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JAMOVI (similar to JASP)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74517-598E-EF41-BEED-0A4B6DEF09C0}"/>
              </a:ext>
            </a:extLst>
          </p:cNvPr>
          <p:cNvSpPr txBox="1"/>
          <p:nvPr/>
        </p:nvSpPr>
        <p:spPr>
          <a:xfrm>
            <a:off x="588046" y="948759"/>
            <a:ext cx="2774606" cy="4206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Strengths: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Free!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Graphical user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Simple and easy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Bayesian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Not command 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flexibility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CB265-F7AD-4146-99A6-AE8AF4DC28FB}"/>
              </a:ext>
            </a:extLst>
          </p:cNvPr>
          <p:cNvSpPr txBox="1"/>
          <p:nvPr/>
        </p:nvSpPr>
        <p:spPr>
          <a:xfrm>
            <a:off x="4862453" y="2796142"/>
            <a:ext cx="6366523" cy="1533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Interestingly, JAMOVI was developed by the previously JASP developers.</a:t>
            </a:r>
          </a:p>
          <a:p>
            <a:pPr>
              <a:lnSpc>
                <a:spcPct val="150000"/>
              </a:lnSpc>
            </a:pPr>
            <a:endParaRPr kumimoji="1" lang="en-US" altLang="ko-Kore-KR" sz="1600" b="1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Seravek Light" panose="020B0503040000020004" pitchFamily="34" charset="0"/>
                <a:hlinkClick r:id="rId7"/>
              </a:rPr>
              <a:t>http://blog.efpsa.org/2017/03/23/introducing-jamovi-free-and-open-statistical-software-combining-ease-of-use-with-the-power-of-r/</a:t>
            </a:r>
            <a:endParaRPr kumimoji="1" lang="en-US" altLang="ko-Kore-KR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1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79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Thus, our choice for the class is…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74517-598E-EF41-BEED-0A4B6DEF09C0}"/>
              </a:ext>
            </a:extLst>
          </p:cNvPr>
          <p:cNvSpPr txBox="1"/>
          <p:nvPr/>
        </p:nvSpPr>
        <p:spPr>
          <a:xfrm>
            <a:off x="1092590" y="1307865"/>
            <a:ext cx="1195327" cy="391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2400" dirty="0">
                <a:latin typeface="Seravek Light" panose="020B0503040000020004" pitchFamily="34" charset="0"/>
              </a:rPr>
              <a:t>JAMOVI</a:t>
            </a:r>
          </a:p>
          <a:p>
            <a:pPr algn="ctr">
              <a:lnSpc>
                <a:spcPct val="150000"/>
              </a:lnSpc>
            </a:pPr>
            <a:endParaRPr kumimoji="1" lang="en-US" altLang="ko-Kore-KR" sz="2400" dirty="0">
              <a:latin typeface="Seravek Light" panose="020B05030400000200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2400" dirty="0">
                <a:latin typeface="Seravek Light" panose="020B0503040000020004" pitchFamily="34" charset="0"/>
              </a:rPr>
              <a:t>(JASP)</a:t>
            </a:r>
          </a:p>
          <a:p>
            <a:pPr algn="ctr">
              <a:lnSpc>
                <a:spcPct val="150000"/>
              </a:lnSpc>
            </a:pPr>
            <a:endParaRPr kumimoji="1" lang="en-US" altLang="ko-Kore-KR" sz="2400" dirty="0">
              <a:latin typeface="Seravek Light" panose="020B05030400000200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2400" dirty="0" err="1">
                <a:latin typeface="Seravek Light" panose="020B0503040000020004" pitchFamily="34" charset="0"/>
              </a:rPr>
              <a:t>Matlab</a:t>
            </a:r>
            <a:endParaRPr kumimoji="1" lang="en-US" altLang="ko-Kore-KR" sz="2400" dirty="0">
              <a:latin typeface="Seravek Light" panose="020B0503040000020004" pitchFamily="34" charset="0"/>
            </a:endParaRPr>
          </a:p>
          <a:p>
            <a:pPr algn="ctr">
              <a:lnSpc>
                <a:spcPct val="150000"/>
              </a:lnSpc>
            </a:pPr>
            <a:endParaRPr kumimoji="1" lang="en-US" altLang="ko-Kore-KR" sz="2400" dirty="0">
              <a:latin typeface="Seravek Light" panose="020B05030400000200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2400" dirty="0">
                <a:latin typeface="Seravek Light" panose="020B050304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0666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29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Software packages for statistics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16801-3F08-9544-9AEC-A539E0C3F414}"/>
              </a:ext>
            </a:extLst>
          </p:cNvPr>
          <p:cNvSpPr txBox="1"/>
          <p:nvPr/>
        </p:nvSpPr>
        <p:spPr>
          <a:xfrm>
            <a:off x="475378" y="1156335"/>
            <a:ext cx="416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There are so many software packages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for statistics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81B5DF-D560-CA42-A196-E3B16EB1FC32}"/>
              </a:ext>
            </a:extLst>
          </p:cNvPr>
          <p:cNvGrpSpPr/>
          <p:nvPr/>
        </p:nvGrpSpPr>
        <p:grpSpPr>
          <a:xfrm>
            <a:off x="5064591" y="711778"/>
            <a:ext cx="6800114" cy="5461507"/>
            <a:chOff x="5064591" y="711778"/>
            <a:chExt cx="6800114" cy="54615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EDD98E-8591-3943-9023-A30E5F38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139" y="1044497"/>
              <a:ext cx="6742566" cy="512878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EEE030-C795-9746-BA80-46EE3D9F18EB}"/>
                </a:ext>
              </a:extLst>
            </p:cNvPr>
            <p:cNvSpPr/>
            <p:nvPr/>
          </p:nvSpPr>
          <p:spPr>
            <a:xfrm>
              <a:off x="5064591" y="711778"/>
              <a:ext cx="45929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sz="1400" dirty="0">
                  <a:latin typeface="Seravek Light" panose="020B0503040000020004" pitchFamily="34" charset="0"/>
                  <a:hlinkClick r:id="rId8"/>
                </a:rPr>
                <a:t>https://en.wikipedia.org/wiki/List_of_statistical_software</a:t>
              </a:r>
              <a:endParaRPr lang="en-US" altLang="ko-Kore-KR" sz="1400" dirty="0">
                <a:latin typeface="Seravek Light" panose="020B050304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370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ones that I have used before…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16801-3F08-9544-9AEC-A539E0C3F414}"/>
              </a:ext>
            </a:extLst>
          </p:cNvPr>
          <p:cNvSpPr txBox="1"/>
          <p:nvPr/>
        </p:nvSpPr>
        <p:spPr>
          <a:xfrm>
            <a:off x="475378" y="1156335"/>
            <a:ext cx="4169732" cy="444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highlight>
                  <a:srgbClr val="C0C0C0"/>
                </a:highlight>
                <a:latin typeface="Seravek Light" panose="020B0503040000020004" pitchFamily="34" charset="0"/>
              </a:rPr>
              <a:t>OLDIES (that I am not using any more)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Basic 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SAS (during my undergrad)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SPSS (during my masters)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STATA (for my wife)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Multivariate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LISREL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Seravek Light" panose="020B0503040000020004" pitchFamily="34" charset="0"/>
              </a:rPr>
              <a:t>Mplus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AMOS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92B62B-EFF7-D94F-844F-FABF9C25092A}"/>
              </a:ext>
            </a:extLst>
          </p:cNvPr>
          <p:cNvSpPr/>
          <p:nvPr/>
        </p:nvSpPr>
        <p:spPr>
          <a:xfrm>
            <a:off x="5587128" y="222608"/>
            <a:ext cx="1766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and now…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5BF98A-64F7-5F4A-9C69-DE1AEF928095}"/>
              </a:ext>
            </a:extLst>
          </p:cNvPr>
          <p:cNvGrpSpPr/>
          <p:nvPr/>
        </p:nvGrpSpPr>
        <p:grpSpPr>
          <a:xfrm>
            <a:off x="5105449" y="1156335"/>
            <a:ext cx="6539987" cy="5280292"/>
            <a:chOff x="5105449" y="1156335"/>
            <a:chExt cx="6539987" cy="52802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8E1D7A-8A67-644D-826F-DDF71517404D}"/>
                </a:ext>
              </a:extLst>
            </p:cNvPr>
            <p:cNvSpPr txBox="1"/>
            <p:nvPr/>
          </p:nvSpPr>
          <p:spPr>
            <a:xfrm>
              <a:off x="5105449" y="1156335"/>
              <a:ext cx="4169732" cy="528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dirty="0">
                  <a:highlight>
                    <a:srgbClr val="C0C0C0"/>
                  </a:highlight>
                  <a:latin typeface="Seravek Light" panose="020B0503040000020004" pitchFamily="34" charset="0"/>
                </a:rPr>
                <a:t>What I am using now:</a:t>
              </a:r>
            </a:p>
            <a:p>
              <a:pPr>
                <a:lnSpc>
                  <a:spcPct val="150000"/>
                </a:lnSpc>
              </a:pPr>
              <a:endParaRPr kumimoji="1" lang="en-US" altLang="ko-Kore-KR" sz="1050" dirty="0">
                <a:latin typeface="Seravek Light" panose="020B05030400000200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Basic statistics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 err="1">
                  <a:latin typeface="Seravek Light" panose="020B0503040000020004" pitchFamily="34" charset="0"/>
                </a:rPr>
                <a:t>Matlab</a:t>
              </a:r>
              <a:endParaRPr kumimoji="1" lang="en-US" altLang="ko-Kore-KR" dirty="0">
                <a:latin typeface="Seravek Light" panose="020B05030400000200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JASP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JAMOVI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Python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dirty="0">
                <a:latin typeface="Seravek Light" panose="020B05030400000200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Multivariate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 err="1">
                  <a:latin typeface="Seravek Light" panose="020B0503040000020004" pitchFamily="34" charset="0"/>
                </a:rPr>
                <a:t>Matlab</a:t>
              </a:r>
              <a:endParaRPr kumimoji="1" lang="en-US" altLang="ko-Kore-KR" dirty="0">
                <a:latin typeface="Seravek Light" panose="020B05030400000200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Python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dirty="0">
                  <a:latin typeface="Seravek Light" panose="020B0503040000020004" pitchFamily="34" charset="0"/>
                </a:rPr>
                <a:t>R</a:t>
              </a:r>
            </a:p>
          </p:txBody>
        </p:sp>
        <p:pic>
          <p:nvPicPr>
            <p:cNvPr id="1028" name="Picture 4" descr="RStudio - RStudio">
              <a:extLst>
                <a:ext uri="{FF2B5EF4-FFF2-40B4-BE49-F238E27FC236}">
                  <a16:creationId xmlns:a16="http://schemas.microsoft.com/office/drawing/2014/main" id="{30E76A08-FEAC-E341-B545-444138F19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239" y="2525677"/>
              <a:ext cx="1311650" cy="131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585DABF-D581-7648-8151-BD5354391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575" y="1365470"/>
              <a:ext cx="1459212" cy="131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JASP - Wikipedia">
              <a:extLst>
                <a:ext uri="{FF2B5EF4-FFF2-40B4-BE49-F238E27FC236}">
                  <a16:creationId xmlns:a16="http://schemas.microsoft.com/office/drawing/2014/main" id="{7110B85E-0953-8E43-8174-2B8A39491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108" y="3428999"/>
              <a:ext cx="1311650" cy="131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ประสบการณ์ &amp; ความชำนาญ: jamovi โปรแกรมวิเคราะห์สถิติชั้นดี บนเครื่อง 64 bit">
              <a:extLst>
                <a:ext uri="{FF2B5EF4-FFF2-40B4-BE49-F238E27FC236}">
                  <a16:creationId xmlns:a16="http://schemas.microsoft.com/office/drawing/2014/main" id="{3A1C81DE-01C2-3547-99C1-66297CCBF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224" y="1942971"/>
              <a:ext cx="1459212" cy="145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Tutorials and References for Python | Python programming, Python logo,  Python web">
              <a:extLst>
                <a:ext uri="{FF2B5EF4-FFF2-40B4-BE49-F238E27FC236}">
                  <a16:creationId xmlns:a16="http://schemas.microsoft.com/office/drawing/2014/main" id="{D8DC7694-C64E-6A44-B99C-4F284D4B0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064" y="4045372"/>
              <a:ext cx="1311650" cy="131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79A4C9-BC3E-964B-B4C3-BFD4886F4908}"/>
              </a:ext>
            </a:extLst>
          </p:cNvPr>
          <p:cNvGrpSpPr/>
          <p:nvPr/>
        </p:nvGrpSpPr>
        <p:grpSpPr>
          <a:xfrm>
            <a:off x="7211332" y="1584163"/>
            <a:ext cx="4574948" cy="3985222"/>
            <a:chOff x="7211332" y="1584163"/>
            <a:chExt cx="4574948" cy="39852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95FCFC-B8AB-E343-A87A-CD0C5998FFC6}"/>
                </a:ext>
              </a:extLst>
            </p:cNvPr>
            <p:cNvSpPr txBox="1"/>
            <p:nvPr/>
          </p:nvSpPr>
          <p:spPr>
            <a:xfrm>
              <a:off x="9677876" y="5065951"/>
              <a:ext cx="1824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solidFill>
                    <a:srgbClr val="C00000"/>
                  </a:solidFill>
                  <a:latin typeface="Seravek" panose="020B0503040000020004" pitchFamily="34" charset="0"/>
                </a:rPr>
                <a:t>Open source</a:t>
              </a:r>
              <a:endParaRPr kumimoji="1" lang="ko-Kore-KR" altLang="en-US" sz="2400" dirty="0">
                <a:solidFill>
                  <a:srgbClr val="C00000"/>
                </a:solidFill>
                <a:latin typeface="Seravek" panose="020B0503040000020004" pitchFamily="34" charset="0"/>
              </a:endParaRP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40A47E42-AB8F-D749-81D4-582E387DC735}"/>
                </a:ext>
              </a:extLst>
            </p:cNvPr>
            <p:cNvSpPr/>
            <p:nvPr/>
          </p:nvSpPr>
          <p:spPr>
            <a:xfrm>
              <a:off x="7211332" y="1584163"/>
              <a:ext cx="4574948" cy="3985222"/>
            </a:xfrm>
            <a:custGeom>
              <a:avLst/>
              <a:gdLst>
                <a:gd name="connsiteX0" fmla="*/ 12155 w 4582822"/>
                <a:gd name="connsiteY0" fmla="*/ 1575496 h 3985222"/>
                <a:gd name="connsiteX1" fmla="*/ 329026 w 4582822"/>
                <a:gd name="connsiteY1" fmla="*/ 805952 h 3985222"/>
                <a:gd name="connsiteX2" fmla="*/ 1180052 w 4582822"/>
                <a:gd name="connsiteY2" fmla="*/ 787845 h 3985222"/>
                <a:gd name="connsiteX3" fmla="*/ 2212147 w 4582822"/>
                <a:gd name="connsiteY3" fmla="*/ 1729405 h 3985222"/>
                <a:gd name="connsiteX4" fmla="*/ 2791569 w 4582822"/>
                <a:gd name="connsiteY4" fmla="*/ 1312946 h 3985222"/>
                <a:gd name="connsiteX5" fmla="*/ 3008852 w 4582822"/>
                <a:gd name="connsiteY5" fmla="*/ 425706 h 3985222"/>
                <a:gd name="connsiteX6" fmla="*/ 3597327 w 4582822"/>
                <a:gd name="connsiteY6" fmla="*/ 193 h 3985222"/>
                <a:gd name="connsiteX7" fmla="*/ 4394032 w 4582822"/>
                <a:gd name="connsiteY7" fmla="*/ 470974 h 3985222"/>
                <a:gd name="connsiteX8" fmla="*/ 4511727 w 4582822"/>
                <a:gd name="connsiteY8" fmla="*/ 1892368 h 3985222"/>
                <a:gd name="connsiteX9" fmla="*/ 3479632 w 4582822"/>
                <a:gd name="connsiteY9" fmla="*/ 3259441 h 3985222"/>
                <a:gd name="connsiteX10" fmla="*/ 2438484 w 4582822"/>
                <a:gd name="connsiteY10" fmla="*/ 3395243 h 3985222"/>
                <a:gd name="connsiteX11" fmla="*/ 2067292 w 4582822"/>
                <a:gd name="connsiteY11" fmla="*/ 3811702 h 3985222"/>
                <a:gd name="connsiteX12" fmla="*/ 926555 w 4582822"/>
                <a:gd name="connsiteY12" fmla="*/ 3911290 h 3985222"/>
                <a:gd name="connsiteX13" fmla="*/ 365240 w 4582822"/>
                <a:gd name="connsiteY13" fmla="*/ 2734340 h 3985222"/>
                <a:gd name="connsiteX14" fmla="*/ 93636 w 4582822"/>
                <a:gd name="connsiteY14" fmla="*/ 1847100 h 3985222"/>
                <a:gd name="connsiteX15" fmla="*/ 12155 w 4582822"/>
                <a:gd name="connsiteY15" fmla="*/ 1575496 h 3985222"/>
                <a:gd name="connsiteX0" fmla="*/ 13335 w 4574949"/>
                <a:gd name="connsiteY0" fmla="*/ 1430641 h 3985222"/>
                <a:gd name="connsiteX1" fmla="*/ 321153 w 4574949"/>
                <a:gd name="connsiteY1" fmla="*/ 805952 h 3985222"/>
                <a:gd name="connsiteX2" fmla="*/ 1172179 w 4574949"/>
                <a:gd name="connsiteY2" fmla="*/ 787845 h 3985222"/>
                <a:gd name="connsiteX3" fmla="*/ 2204274 w 4574949"/>
                <a:gd name="connsiteY3" fmla="*/ 1729405 h 3985222"/>
                <a:gd name="connsiteX4" fmla="*/ 2783696 w 4574949"/>
                <a:gd name="connsiteY4" fmla="*/ 1312946 h 3985222"/>
                <a:gd name="connsiteX5" fmla="*/ 3000979 w 4574949"/>
                <a:gd name="connsiteY5" fmla="*/ 425706 h 3985222"/>
                <a:gd name="connsiteX6" fmla="*/ 3589454 w 4574949"/>
                <a:gd name="connsiteY6" fmla="*/ 193 h 3985222"/>
                <a:gd name="connsiteX7" fmla="*/ 4386159 w 4574949"/>
                <a:gd name="connsiteY7" fmla="*/ 470974 h 3985222"/>
                <a:gd name="connsiteX8" fmla="*/ 4503854 w 4574949"/>
                <a:gd name="connsiteY8" fmla="*/ 1892368 h 3985222"/>
                <a:gd name="connsiteX9" fmla="*/ 3471759 w 4574949"/>
                <a:gd name="connsiteY9" fmla="*/ 3259441 h 3985222"/>
                <a:gd name="connsiteX10" fmla="*/ 2430611 w 4574949"/>
                <a:gd name="connsiteY10" fmla="*/ 3395243 h 3985222"/>
                <a:gd name="connsiteX11" fmla="*/ 2059419 w 4574949"/>
                <a:gd name="connsiteY11" fmla="*/ 3811702 h 3985222"/>
                <a:gd name="connsiteX12" fmla="*/ 918682 w 4574949"/>
                <a:gd name="connsiteY12" fmla="*/ 3911290 h 3985222"/>
                <a:gd name="connsiteX13" fmla="*/ 357367 w 4574949"/>
                <a:gd name="connsiteY13" fmla="*/ 2734340 h 3985222"/>
                <a:gd name="connsiteX14" fmla="*/ 85763 w 4574949"/>
                <a:gd name="connsiteY14" fmla="*/ 1847100 h 3985222"/>
                <a:gd name="connsiteX15" fmla="*/ 13335 w 4574949"/>
                <a:gd name="connsiteY15" fmla="*/ 1430641 h 3985222"/>
                <a:gd name="connsiteX0" fmla="*/ 2820 w 4564434"/>
                <a:gd name="connsiteY0" fmla="*/ 1430641 h 3985222"/>
                <a:gd name="connsiteX1" fmla="*/ 310638 w 4564434"/>
                <a:gd name="connsiteY1" fmla="*/ 805952 h 3985222"/>
                <a:gd name="connsiteX2" fmla="*/ 1161664 w 4564434"/>
                <a:gd name="connsiteY2" fmla="*/ 787845 h 3985222"/>
                <a:gd name="connsiteX3" fmla="*/ 2193759 w 4564434"/>
                <a:gd name="connsiteY3" fmla="*/ 1729405 h 3985222"/>
                <a:gd name="connsiteX4" fmla="*/ 2773181 w 4564434"/>
                <a:gd name="connsiteY4" fmla="*/ 1312946 h 3985222"/>
                <a:gd name="connsiteX5" fmla="*/ 2990464 w 4564434"/>
                <a:gd name="connsiteY5" fmla="*/ 425706 h 3985222"/>
                <a:gd name="connsiteX6" fmla="*/ 3578939 w 4564434"/>
                <a:gd name="connsiteY6" fmla="*/ 193 h 3985222"/>
                <a:gd name="connsiteX7" fmla="*/ 4375644 w 4564434"/>
                <a:gd name="connsiteY7" fmla="*/ 470974 h 3985222"/>
                <a:gd name="connsiteX8" fmla="*/ 4493339 w 4564434"/>
                <a:gd name="connsiteY8" fmla="*/ 1892368 h 3985222"/>
                <a:gd name="connsiteX9" fmla="*/ 3461244 w 4564434"/>
                <a:gd name="connsiteY9" fmla="*/ 3259441 h 3985222"/>
                <a:gd name="connsiteX10" fmla="*/ 2420096 w 4564434"/>
                <a:gd name="connsiteY10" fmla="*/ 3395243 h 3985222"/>
                <a:gd name="connsiteX11" fmla="*/ 2048904 w 4564434"/>
                <a:gd name="connsiteY11" fmla="*/ 3811702 h 3985222"/>
                <a:gd name="connsiteX12" fmla="*/ 908167 w 4564434"/>
                <a:gd name="connsiteY12" fmla="*/ 3911290 h 3985222"/>
                <a:gd name="connsiteX13" fmla="*/ 346852 w 4564434"/>
                <a:gd name="connsiteY13" fmla="*/ 2734340 h 3985222"/>
                <a:gd name="connsiteX14" fmla="*/ 75248 w 4564434"/>
                <a:gd name="connsiteY14" fmla="*/ 1847100 h 3985222"/>
                <a:gd name="connsiteX15" fmla="*/ 2820 w 4564434"/>
                <a:gd name="connsiteY15" fmla="*/ 1430641 h 3985222"/>
                <a:gd name="connsiteX0" fmla="*/ 13334 w 4574948"/>
                <a:gd name="connsiteY0" fmla="*/ 1430641 h 3985222"/>
                <a:gd name="connsiteX1" fmla="*/ 321152 w 4574948"/>
                <a:gd name="connsiteY1" fmla="*/ 805952 h 3985222"/>
                <a:gd name="connsiteX2" fmla="*/ 1172178 w 4574948"/>
                <a:gd name="connsiteY2" fmla="*/ 787845 h 3985222"/>
                <a:gd name="connsiteX3" fmla="*/ 2204273 w 4574948"/>
                <a:gd name="connsiteY3" fmla="*/ 1729405 h 3985222"/>
                <a:gd name="connsiteX4" fmla="*/ 2783695 w 4574948"/>
                <a:gd name="connsiteY4" fmla="*/ 1312946 h 3985222"/>
                <a:gd name="connsiteX5" fmla="*/ 3000978 w 4574948"/>
                <a:gd name="connsiteY5" fmla="*/ 425706 h 3985222"/>
                <a:gd name="connsiteX6" fmla="*/ 3589453 w 4574948"/>
                <a:gd name="connsiteY6" fmla="*/ 193 h 3985222"/>
                <a:gd name="connsiteX7" fmla="*/ 4386158 w 4574948"/>
                <a:gd name="connsiteY7" fmla="*/ 470974 h 3985222"/>
                <a:gd name="connsiteX8" fmla="*/ 4503853 w 4574948"/>
                <a:gd name="connsiteY8" fmla="*/ 1892368 h 3985222"/>
                <a:gd name="connsiteX9" fmla="*/ 3471758 w 4574948"/>
                <a:gd name="connsiteY9" fmla="*/ 3259441 h 3985222"/>
                <a:gd name="connsiteX10" fmla="*/ 2430610 w 4574948"/>
                <a:gd name="connsiteY10" fmla="*/ 3395243 h 3985222"/>
                <a:gd name="connsiteX11" fmla="*/ 2059418 w 4574948"/>
                <a:gd name="connsiteY11" fmla="*/ 3811702 h 3985222"/>
                <a:gd name="connsiteX12" fmla="*/ 918681 w 4574948"/>
                <a:gd name="connsiteY12" fmla="*/ 3911290 h 3985222"/>
                <a:gd name="connsiteX13" fmla="*/ 357366 w 4574948"/>
                <a:gd name="connsiteY13" fmla="*/ 2734340 h 3985222"/>
                <a:gd name="connsiteX14" fmla="*/ 85762 w 4574948"/>
                <a:gd name="connsiteY14" fmla="*/ 2064383 h 3985222"/>
                <a:gd name="connsiteX15" fmla="*/ 13334 w 4574948"/>
                <a:gd name="connsiteY15" fmla="*/ 1430641 h 398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4948" h="3985222">
                  <a:moveTo>
                    <a:pt x="13334" y="1430641"/>
                  </a:moveTo>
                  <a:cubicBezTo>
                    <a:pt x="52566" y="1220903"/>
                    <a:pt x="128011" y="913085"/>
                    <a:pt x="321152" y="805952"/>
                  </a:cubicBezTo>
                  <a:cubicBezTo>
                    <a:pt x="514293" y="698819"/>
                    <a:pt x="858325" y="633936"/>
                    <a:pt x="1172178" y="787845"/>
                  </a:cubicBezTo>
                  <a:cubicBezTo>
                    <a:pt x="1486031" y="941754"/>
                    <a:pt x="1935687" y="1641888"/>
                    <a:pt x="2204273" y="1729405"/>
                  </a:cubicBezTo>
                  <a:cubicBezTo>
                    <a:pt x="2472859" y="1816922"/>
                    <a:pt x="2650911" y="1530229"/>
                    <a:pt x="2783695" y="1312946"/>
                  </a:cubicBezTo>
                  <a:cubicBezTo>
                    <a:pt x="2916479" y="1095663"/>
                    <a:pt x="2866685" y="644498"/>
                    <a:pt x="3000978" y="425706"/>
                  </a:cubicBezTo>
                  <a:cubicBezTo>
                    <a:pt x="3135271" y="206914"/>
                    <a:pt x="3358590" y="-7352"/>
                    <a:pt x="3589453" y="193"/>
                  </a:cubicBezTo>
                  <a:cubicBezTo>
                    <a:pt x="3820316" y="7738"/>
                    <a:pt x="4233758" y="155612"/>
                    <a:pt x="4386158" y="470974"/>
                  </a:cubicBezTo>
                  <a:cubicBezTo>
                    <a:pt x="4538558" y="786336"/>
                    <a:pt x="4656253" y="1427623"/>
                    <a:pt x="4503853" y="1892368"/>
                  </a:cubicBezTo>
                  <a:cubicBezTo>
                    <a:pt x="4351453" y="2357113"/>
                    <a:pt x="3817299" y="3008962"/>
                    <a:pt x="3471758" y="3259441"/>
                  </a:cubicBezTo>
                  <a:cubicBezTo>
                    <a:pt x="3126218" y="3509920"/>
                    <a:pt x="2666000" y="3303200"/>
                    <a:pt x="2430610" y="3395243"/>
                  </a:cubicBezTo>
                  <a:cubicBezTo>
                    <a:pt x="2195220" y="3487286"/>
                    <a:pt x="2311406" y="3725694"/>
                    <a:pt x="2059418" y="3811702"/>
                  </a:cubicBezTo>
                  <a:cubicBezTo>
                    <a:pt x="1807430" y="3897710"/>
                    <a:pt x="1202356" y="4090850"/>
                    <a:pt x="918681" y="3911290"/>
                  </a:cubicBezTo>
                  <a:cubicBezTo>
                    <a:pt x="635006" y="3731730"/>
                    <a:pt x="496186" y="3078372"/>
                    <a:pt x="357366" y="2734340"/>
                  </a:cubicBezTo>
                  <a:cubicBezTo>
                    <a:pt x="218546" y="2390308"/>
                    <a:pt x="143101" y="2281666"/>
                    <a:pt x="85762" y="2064383"/>
                  </a:cubicBezTo>
                  <a:cubicBezTo>
                    <a:pt x="28423" y="1847100"/>
                    <a:pt x="-25898" y="1640379"/>
                    <a:pt x="13334" y="1430641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8A634B-779E-B548-AEB2-772977BB1B82}"/>
              </a:ext>
            </a:extLst>
          </p:cNvPr>
          <p:cNvSpPr txBox="1"/>
          <p:nvPr/>
        </p:nvSpPr>
        <p:spPr>
          <a:xfrm>
            <a:off x="8403140" y="5669597"/>
            <a:ext cx="37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Cultural changes for the last 20 years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370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ones that I have used before…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16801-3F08-9544-9AEC-A539E0C3F414}"/>
              </a:ext>
            </a:extLst>
          </p:cNvPr>
          <p:cNvSpPr txBox="1"/>
          <p:nvPr/>
        </p:nvSpPr>
        <p:spPr>
          <a:xfrm>
            <a:off x="475378" y="1156335"/>
            <a:ext cx="4169732" cy="444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highlight>
                  <a:srgbClr val="C0C0C0"/>
                </a:highlight>
                <a:latin typeface="Seravek Light" panose="020B0503040000020004" pitchFamily="34" charset="0"/>
              </a:rPr>
              <a:t>OLDIES (that I am not using any more)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Basic 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SAS (during my undergrad)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SPSS (during my masters)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STATA (for my wife)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Multivariate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LISREL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Seravek Light" panose="020B0503040000020004" pitchFamily="34" charset="0"/>
              </a:rPr>
              <a:t>Mplus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AMOS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E1D7A-8A67-644D-826F-DDF71517404D}"/>
              </a:ext>
            </a:extLst>
          </p:cNvPr>
          <p:cNvSpPr txBox="1"/>
          <p:nvPr/>
        </p:nvSpPr>
        <p:spPr>
          <a:xfrm>
            <a:off x="5105449" y="1156335"/>
            <a:ext cx="4169732" cy="528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highlight>
                  <a:srgbClr val="C0C0C0"/>
                </a:highlight>
                <a:latin typeface="Seravek Light" panose="020B0503040000020004" pitchFamily="34" charset="0"/>
              </a:rPr>
              <a:t>What I am using now: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Basic 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Seravek Light" panose="020B0503040000020004" pitchFamily="34" charset="0"/>
              </a:rPr>
              <a:t>Matlab</a:t>
            </a: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JASP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JAMOVI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Multivariate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Seravek Light" panose="020B0503040000020004" pitchFamily="34" charset="0"/>
              </a:rPr>
              <a:t>Matlab</a:t>
            </a: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92B62B-EFF7-D94F-844F-FABF9C25092A}"/>
              </a:ext>
            </a:extLst>
          </p:cNvPr>
          <p:cNvSpPr/>
          <p:nvPr/>
        </p:nvSpPr>
        <p:spPr>
          <a:xfrm>
            <a:off x="5587128" y="222608"/>
            <a:ext cx="1766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and now…</a:t>
            </a:r>
          </a:p>
        </p:txBody>
      </p:sp>
      <p:pic>
        <p:nvPicPr>
          <p:cNvPr id="1028" name="Picture 4" descr="RStudio - RStudio">
            <a:extLst>
              <a:ext uri="{FF2B5EF4-FFF2-40B4-BE49-F238E27FC236}">
                <a16:creationId xmlns:a16="http://schemas.microsoft.com/office/drawing/2014/main" id="{30E76A08-FEAC-E341-B545-444138F1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239" y="2525677"/>
            <a:ext cx="1311650" cy="1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85DABF-D581-7648-8151-BD535439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75" y="1365470"/>
            <a:ext cx="1459212" cy="13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SP - Wikipedia">
            <a:extLst>
              <a:ext uri="{FF2B5EF4-FFF2-40B4-BE49-F238E27FC236}">
                <a16:creationId xmlns:a16="http://schemas.microsoft.com/office/drawing/2014/main" id="{7110B85E-0953-8E43-8174-2B8A39491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08" y="3428999"/>
            <a:ext cx="1311650" cy="1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ประสบการณ์ &amp; ความชำนาญ: jamovi โปรแกรมวิเคราะห์สถิติชั้นดี บนเครื่อง 64 bit">
            <a:extLst>
              <a:ext uri="{FF2B5EF4-FFF2-40B4-BE49-F238E27FC236}">
                <a16:creationId xmlns:a16="http://schemas.microsoft.com/office/drawing/2014/main" id="{3A1C81DE-01C2-3547-99C1-66297CCBF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224" y="1942971"/>
            <a:ext cx="1459212" cy="145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utorials and References for Python | Python programming, Python logo,  Python web">
            <a:extLst>
              <a:ext uri="{FF2B5EF4-FFF2-40B4-BE49-F238E27FC236}">
                <a16:creationId xmlns:a16="http://schemas.microsoft.com/office/drawing/2014/main" id="{D8DC7694-C64E-6A44-B99C-4F284D4B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64" y="4045372"/>
            <a:ext cx="1311650" cy="1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79A4C9-BC3E-964B-B4C3-BFD4886F4908}"/>
              </a:ext>
            </a:extLst>
          </p:cNvPr>
          <p:cNvGrpSpPr/>
          <p:nvPr/>
        </p:nvGrpSpPr>
        <p:grpSpPr>
          <a:xfrm>
            <a:off x="7211332" y="1584163"/>
            <a:ext cx="4574948" cy="3985222"/>
            <a:chOff x="7211332" y="1584163"/>
            <a:chExt cx="4574948" cy="39852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95FCFC-B8AB-E343-A87A-CD0C5998FFC6}"/>
                </a:ext>
              </a:extLst>
            </p:cNvPr>
            <p:cNvSpPr txBox="1"/>
            <p:nvPr/>
          </p:nvSpPr>
          <p:spPr>
            <a:xfrm>
              <a:off x="9677876" y="5065951"/>
              <a:ext cx="1824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solidFill>
                    <a:srgbClr val="C00000"/>
                  </a:solidFill>
                  <a:latin typeface="Seravek" panose="020B0503040000020004" pitchFamily="34" charset="0"/>
                </a:rPr>
                <a:t>Open source</a:t>
              </a:r>
              <a:endParaRPr kumimoji="1" lang="ko-Kore-KR" altLang="en-US" sz="2400" dirty="0">
                <a:solidFill>
                  <a:srgbClr val="C00000"/>
                </a:solidFill>
                <a:latin typeface="Seravek" panose="020B0503040000020004" pitchFamily="34" charset="0"/>
              </a:endParaRP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40A47E42-AB8F-D749-81D4-582E387DC735}"/>
                </a:ext>
              </a:extLst>
            </p:cNvPr>
            <p:cNvSpPr/>
            <p:nvPr/>
          </p:nvSpPr>
          <p:spPr>
            <a:xfrm>
              <a:off x="7211332" y="1584163"/>
              <a:ext cx="4574948" cy="3985222"/>
            </a:xfrm>
            <a:custGeom>
              <a:avLst/>
              <a:gdLst>
                <a:gd name="connsiteX0" fmla="*/ 12155 w 4582822"/>
                <a:gd name="connsiteY0" fmla="*/ 1575496 h 3985222"/>
                <a:gd name="connsiteX1" fmla="*/ 329026 w 4582822"/>
                <a:gd name="connsiteY1" fmla="*/ 805952 h 3985222"/>
                <a:gd name="connsiteX2" fmla="*/ 1180052 w 4582822"/>
                <a:gd name="connsiteY2" fmla="*/ 787845 h 3985222"/>
                <a:gd name="connsiteX3" fmla="*/ 2212147 w 4582822"/>
                <a:gd name="connsiteY3" fmla="*/ 1729405 h 3985222"/>
                <a:gd name="connsiteX4" fmla="*/ 2791569 w 4582822"/>
                <a:gd name="connsiteY4" fmla="*/ 1312946 h 3985222"/>
                <a:gd name="connsiteX5" fmla="*/ 3008852 w 4582822"/>
                <a:gd name="connsiteY5" fmla="*/ 425706 h 3985222"/>
                <a:gd name="connsiteX6" fmla="*/ 3597327 w 4582822"/>
                <a:gd name="connsiteY6" fmla="*/ 193 h 3985222"/>
                <a:gd name="connsiteX7" fmla="*/ 4394032 w 4582822"/>
                <a:gd name="connsiteY7" fmla="*/ 470974 h 3985222"/>
                <a:gd name="connsiteX8" fmla="*/ 4511727 w 4582822"/>
                <a:gd name="connsiteY8" fmla="*/ 1892368 h 3985222"/>
                <a:gd name="connsiteX9" fmla="*/ 3479632 w 4582822"/>
                <a:gd name="connsiteY9" fmla="*/ 3259441 h 3985222"/>
                <a:gd name="connsiteX10" fmla="*/ 2438484 w 4582822"/>
                <a:gd name="connsiteY10" fmla="*/ 3395243 h 3985222"/>
                <a:gd name="connsiteX11" fmla="*/ 2067292 w 4582822"/>
                <a:gd name="connsiteY11" fmla="*/ 3811702 h 3985222"/>
                <a:gd name="connsiteX12" fmla="*/ 926555 w 4582822"/>
                <a:gd name="connsiteY12" fmla="*/ 3911290 h 3985222"/>
                <a:gd name="connsiteX13" fmla="*/ 365240 w 4582822"/>
                <a:gd name="connsiteY13" fmla="*/ 2734340 h 3985222"/>
                <a:gd name="connsiteX14" fmla="*/ 93636 w 4582822"/>
                <a:gd name="connsiteY14" fmla="*/ 1847100 h 3985222"/>
                <a:gd name="connsiteX15" fmla="*/ 12155 w 4582822"/>
                <a:gd name="connsiteY15" fmla="*/ 1575496 h 3985222"/>
                <a:gd name="connsiteX0" fmla="*/ 13335 w 4574949"/>
                <a:gd name="connsiteY0" fmla="*/ 1430641 h 3985222"/>
                <a:gd name="connsiteX1" fmla="*/ 321153 w 4574949"/>
                <a:gd name="connsiteY1" fmla="*/ 805952 h 3985222"/>
                <a:gd name="connsiteX2" fmla="*/ 1172179 w 4574949"/>
                <a:gd name="connsiteY2" fmla="*/ 787845 h 3985222"/>
                <a:gd name="connsiteX3" fmla="*/ 2204274 w 4574949"/>
                <a:gd name="connsiteY3" fmla="*/ 1729405 h 3985222"/>
                <a:gd name="connsiteX4" fmla="*/ 2783696 w 4574949"/>
                <a:gd name="connsiteY4" fmla="*/ 1312946 h 3985222"/>
                <a:gd name="connsiteX5" fmla="*/ 3000979 w 4574949"/>
                <a:gd name="connsiteY5" fmla="*/ 425706 h 3985222"/>
                <a:gd name="connsiteX6" fmla="*/ 3589454 w 4574949"/>
                <a:gd name="connsiteY6" fmla="*/ 193 h 3985222"/>
                <a:gd name="connsiteX7" fmla="*/ 4386159 w 4574949"/>
                <a:gd name="connsiteY7" fmla="*/ 470974 h 3985222"/>
                <a:gd name="connsiteX8" fmla="*/ 4503854 w 4574949"/>
                <a:gd name="connsiteY8" fmla="*/ 1892368 h 3985222"/>
                <a:gd name="connsiteX9" fmla="*/ 3471759 w 4574949"/>
                <a:gd name="connsiteY9" fmla="*/ 3259441 h 3985222"/>
                <a:gd name="connsiteX10" fmla="*/ 2430611 w 4574949"/>
                <a:gd name="connsiteY10" fmla="*/ 3395243 h 3985222"/>
                <a:gd name="connsiteX11" fmla="*/ 2059419 w 4574949"/>
                <a:gd name="connsiteY11" fmla="*/ 3811702 h 3985222"/>
                <a:gd name="connsiteX12" fmla="*/ 918682 w 4574949"/>
                <a:gd name="connsiteY12" fmla="*/ 3911290 h 3985222"/>
                <a:gd name="connsiteX13" fmla="*/ 357367 w 4574949"/>
                <a:gd name="connsiteY13" fmla="*/ 2734340 h 3985222"/>
                <a:gd name="connsiteX14" fmla="*/ 85763 w 4574949"/>
                <a:gd name="connsiteY14" fmla="*/ 1847100 h 3985222"/>
                <a:gd name="connsiteX15" fmla="*/ 13335 w 4574949"/>
                <a:gd name="connsiteY15" fmla="*/ 1430641 h 3985222"/>
                <a:gd name="connsiteX0" fmla="*/ 2820 w 4564434"/>
                <a:gd name="connsiteY0" fmla="*/ 1430641 h 3985222"/>
                <a:gd name="connsiteX1" fmla="*/ 310638 w 4564434"/>
                <a:gd name="connsiteY1" fmla="*/ 805952 h 3985222"/>
                <a:gd name="connsiteX2" fmla="*/ 1161664 w 4564434"/>
                <a:gd name="connsiteY2" fmla="*/ 787845 h 3985222"/>
                <a:gd name="connsiteX3" fmla="*/ 2193759 w 4564434"/>
                <a:gd name="connsiteY3" fmla="*/ 1729405 h 3985222"/>
                <a:gd name="connsiteX4" fmla="*/ 2773181 w 4564434"/>
                <a:gd name="connsiteY4" fmla="*/ 1312946 h 3985222"/>
                <a:gd name="connsiteX5" fmla="*/ 2990464 w 4564434"/>
                <a:gd name="connsiteY5" fmla="*/ 425706 h 3985222"/>
                <a:gd name="connsiteX6" fmla="*/ 3578939 w 4564434"/>
                <a:gd name="connsiteY6" fmla="*/ 193 h 3985222"/>
                <a:gd name="connsiteX7" fmla="*/ 4375644 w 4564434"/>
                <a:gd name="connsiteY7" fmla="*/ 470974 h 3985222"/>
                <a:gd name="connsiteX8" fmla="*/ 4493339 w 4564434"/>
                <a:gd name="connsiteY8" fmla="*/ 1892368 h 3985222"/>
                <a:gd name="connsiteX9" fmla="*/ 3461244 w 4564434"/>
                <a:gd name="connsiteY9" fmla="*/ 3259441 h 3985222"/>
                <a:gd name="connsiteX10" fmla="*/ 2420096 w 4564434"/>
                <a:gd name="connsiteY10" fmla="*/ 3395243 h 3985222"/>
                <a:gd name="connsiteX11" fmla="*/ 2048904 w 4564434"/>
                <a:gd name="connsiteY11" fmla="*/ 3811702 h 3985222"/>
                <a:gd name="connsiteX12" fmla="*/ 908167 w 4564434"/>
                <a:gd name="connsiteY12" fmla="*/ 3911290 h 3985222"/>
                <a:gd name="connsiteX13" fmla="*/ 346852 w 4564434"/>
                <a:gd name="connsiteY13" fmla="*/ 2734340 h 3985222"/>
                <a:gd name="connsiteX14" fmla="*/ 75248 w 4564434"/>
                <a:gd name="connsiteY14" fmla="*/ 1847100 h 3985222"/>
                <a:gd name="connsiteX15" fmla="*/ 2820 w 4564434"/>
                <a:gd name="connsiteY15" fmla="*/ 1430641 h 3985222"/>
                <a:gd name="connsiteX0" fmla="*/ 13334 w 4574948"/>
                <a:gd name="connsiteY0" fmla="*/ 1430641 h 3985222"/>
                <a:gd name="connsiteX1" fmla="*/ 321152 w 4574948"/>
                <a:gd name="connsiteY1" fmla="*/ 805952 h 3985222"/>
                <a:gd name="connsiteX2" fmla="*/ 1172178 w 4574948"/>
                <a:gd name="connsiteY2" fmla="*/ 787845 h 3985222"/>
                <a:gd name="connsiteX3" fmla="*/ 2204273 w 4574948"/>
                <a:gd name="connsiteY3" fmla="*/ 1729405 h 3985222"/>
                <a:gd name="connsiteX4" fmla="*/ 2783695 w 4574948"/>
                <a:gd name="connsiteY4" fmla="*/ 1312946 h 3985222"/>
                <a:gd name="connsiteX5" fmla="*/ 3000978 w 4574948"/>
                <a:gd name="connsiteY5" fmla="*/ 425706 h 3985222"/>
                <a:gd name="connsiteX6" fmla="*/ 3589453 w 4574948"/>
                <a:gd name="connsiteY6" fmla="*/ 193 h 3985222"/>
                <a:gd name="connsiteX7" fmla="*/ 4386158 w 4574948"/>
                <a:gd name="connsiteY7" fmla="*/ 470974 h 3985222"/>
                <a:gd name="connsiteX8" fmla="*/ 4503853 w 4574948"/>
                <a:gd name="connsiteY8" fmla="*/ 1892368 h 3985222"/>
                <a:gd name="connsiteX9" fmla="*/ 3471758 w 4574948"/>
                <a:gd name="connsiteY9" fmla="*/ 3259441 h 3985222"/>
                <a:gd name="connsiteX10" fmla="*/ 2430610 w 4574948"/>
                <a:gd name="connsiteY10" fmla="*/ 3395243 h 3985222"/>
                <a:gd name="connsiteX11" fmla="*/ 2059418 w 4574948"/>
                <a:gd name="connsiteY11" fmla="*/ 3811702 h 3985222"/>
                <a:gd name="connsiteX12" fmla="*/ 918681 w 4574948"/>
                <a:gd name="connsiteY12" fmla="*/ 3911290 h 3985222"/>
                <a:gd name="connsiteX13" fmla="*/ 357366 w 4574948"/>
                <a:gd name="connsiteY13" fmla="*/ 2734340 h 3985222"/>
                <a:gd name="connsiteX14" fmla="*/ 85762 w 4574948"/>
                <a:gd name="connsiteY14" fmla="*/ 2064383 h 3985222"/>
                <a:gd name="connsiteX15" fmla="*/ 13334 w 4574948"/>
                <a:gd name="connsiteY15" fmla="*/ 1430641 h 398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4948" h="3985222">
                  <a:moveTo>
                    <a:pt x="13334" y="1430641"/>
                  </a:moveTo>
                  <a:cubicBezTo>
                    <a:pt x="52566" y="1220903"/>
                    <a:pt x="128011" y="913085"/>
                    <a:pt x="321152" y="805952"/>
                  </a:cubicBezTo>
                  <a:cubicBezTo>
                    <a:pt x="514293" y="698819"/>
                    <a:pt x="858325" y="633936"/>
                    <a:pt x="1172178" y="787845"/>
                  </a:cubicBezTo>
                  <a:cubicBezTo>
                    <a:pt x="1486031" y="941754"/>
                    <a:pt x="1935687" y="1641888"/>
                    <a:pt x="2204273" y="1729405"/>
                  </a:cubicBezTo>
                  <a:cubicBezTo>
                    <a:pt x="2472859" y="1816922"/>
                    <a:pt x="2650911" y="1530229"/>
                    <a:pt x="2783695" y="1312946"/>
                  </a:cubicBezTo>
                  <a:cubicBezTo>
                    <a:pt x="2916479" y="1095663"/>
                    <a:pt x="2866685" y="644498"/>
                    <a:pt x="3000978" y="425706"/>
                  </a:cubicBezTo>
                  <a:cubicBezTo>
                    <a:pt x="3135271" y="206914"/>
                    <a:pt x="3358590" y="-7352"/>
                    <a:pt x="3589453" y="193"/>
                  </a:cubicBezTo>
                  <a:cubicBezTo>
                    <a:pt x="3820316" y="7738"/>
                    <a:pt x="4233758" y="155612"/>
                    <a:pt x="4386158" y="470974"/>
                  </a:cubicBezTo>
                  <a:cubicBezTo>
                    <a:pt x="4538558" y="786336"/>
                    <a:pt x="4656253" y="1427623"/>
                    <a:pt x="4503853" y="1892368"/>
                  </a:cubicBezTo>
                  <a:cubicBezTo>
                    <a:pt x="4351453" y="2357113"/>
                    <a:pt x="3817299" y="3008962"/>
                    <a:pt x="3471758" y="3259441"/>
                  </a:cubicBezTo>
                  <a:cubicBezTo>
                    <a:pt x="3126218" y="3509920"/>
                    <a:pt x="2666000" y="3303200"/>
                    <a:pt x="2430610" y="3395243"/>
                  </a:cubicBezTo>
                  <a:cubicBezTo>
                    <a:pt x="2195220" y="3487286"/>
                    <a:pt x="2311406" y="3725694"/>
                    <a:pt x="2059418" y="3811702"/>
                  </a:cubicBezTo>
                  <a:cubicBezTo>
                    <a:pt x="1807430" y="3897710"/>
                    <a:pt x="1202356" y="4090850"/>
                    <a:pt x="918681" y="3911290"/>
                  </a:cubicBezTo>
                  <a:cubicBezTo>
                    <a:pt x="635006" y="3731730"/>
                    <a:pt x="496186" y="3078372"/>
                    <a:pt x="357366" y="2734340"/>
                  </a:cubicBezTo>
                  <a:cubicBezTo>
                    <a:pt x="218546" y="2390308"/>
                    <a:pt x="143101" y="2281666"/>
                    <a:pt x="85762" y="2064383"/>
                  </a:cubicBezTo>
                  <a:cubicBezTo>
                    <a:pt x="28423" y="1847100"/>
                    <a:pt x="-25898" y="1640379"/>
                    <a:pt x="13334" y="1430641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8A634B-779E-B548-AEB2-772977BB1B82}"/>
              </a:ext>
            </a:extLst>
          </p:cNvPr>
          <p:cNvSpPr txBox="1"/>
          <p:nvPr/>
        </p:nvSpPr>
        <p:spPr>
          <a:xfrm>
            <a:off x="8403140" y="5669597"/>
            <a:ext cx="37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Cultural changes for the last 20 years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EB4D9D-7C72-4E43-AD34-4463B820BE84}"/>
              </a:ext>
            </a:extLst>
          </p:cNvPr>
          <p:cNvGrpSpPr/>
          <p:nvPr/>
        </p:nvGrpSpPr>
        <p:grpSpPr>
          <a:xfrm>
            <a:off x="385588" y="865667"/>
            <a:ext cx="6321765" cy="5736460"/>
            <a:chOff x="316010" y="782481"/>
            <a:chExt cx="6321765" cy="573646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781634-2A99-694B-9FC1-ABA52F7A7D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010" y="782481"/>
              <a:ext cx="6321765" cy="5736460"/>
              <a:chOff x="3288895" y="420927"/>
              <a:chExt cx="6786132" cy="615783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57840AB-F33E-3B4A-91D8-8B33B714098C}"/>
                  </a:ext>
                </a:extLst>
              </p:cNvPr>
              <p:cNvSpPr/>
              <p:nvPr/>
            </p:nvSpPr>
            <p:spPr>
              <a:xfrm>
                <a:off x="3288895" y="420927"/>
                <a:ext cx="6786132" cy="615783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63A7790-58F5-FD45-A438-6F90B16E65AA}"/>
                  </a:ext>
                </a:extLst>
              </p:cNvPr>
              <p:cNvGrpSpPr/>
              <p:nvPr/>
            </p:nvGrpSpPr>
            <p:grpSpPr>
              <a:xfrm>
                <a:off x="3343791" y="480947"/>
                <a:ext cx="6626306" cy="6038929"/>
                <a:chOff x="4012667" y="819071"/>
                <a:chExt cx="6626306" cy="603892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09E8D98C-908C-1848-9B53-2EC1AE405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63155" y="819071"/>
                  <a:ext cx="5075818" cy="5569385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1CA9BD1-CA95-7440-9ABF-C1F0BA753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12667" y="819071"/>
                  <a:ext cx="1574161" cy="6038929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4BFE3D-027E-E34D-B95D-18BD0721DA1C}"/>
                </a:ext>
              </a:extLst>
            </p:cNvPr>
            <p:cNvSpPr txBox="1"/>
            <p:nvPr/>
          </p:nvSpPr>
          <p:spPr>
            <a:xfrm>
              <a:off x="5587128" y="822001"/>
              <a:ext cx="969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Seravek Light" panose="020B0503040000020004" pitchFamily="34" charset="0"/>
                </a:rPr>
                <a:t>at SKKU</a:t>
              </a:r>
              <a:endParaRPr kumimoji="1" lang="ko-Kore-KR" altLang="en-US" dirty="0">
                <a:latin typeface="Seravek Light" panose="020B050304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8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80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Matlab</a:t>
            </a:r>
            <a:endParaRPr lang="en-US" altLang="ko-KR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26823B-A528-D145-83E0-7E387C2C8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65" y="850444"/>
            <a:ext cx="6837645" cy="4277762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2D8683-2B39-554E-A315-6C13F01BC0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01"/>
          <a:stretch/>
        </p:blipFill>
        <p:spPr>
          <a:xfrm>
            <a:off x="6440936" y="1348966"/>
            <a:ext cx="5423769" cy="447460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DE18B-F0F2-9A42-A0AC-2910830FF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7075" y="2308054"/>
            <a:ext cx="6379094" cy="421088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5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80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Matlab</a:t>
            </a:r>
            <a:endParaRPr lang="en-US" altLang="ko-KR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B7244-C6B1-A84B-9015-60C72E0D228F}"/>
              </a:ext>
            </a:extLst>
          </p:cNvPr>
          <p:cNvSpPr txBox="1"/>
          <p:nvPr/>
        </p:nvSpPr>
        <p:spPr>
          <a:xfrm>
            <a:off x="588046" y="948759"/>
            <a:ext cx="7464736" cy="4206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Strengths: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Command line 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Simple and 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Well-developed toolboxes (e.g., statistics and machine learning toolbox)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Open source tools for neuroimaging and others (thick user base)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Expensive (what if you graduate the school?)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popularity is decreasing (the user base is getting weaker)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Deep learning?</a:t>
            </a:r>
          </a:p>
        </p:txBody>
      </p:sp>
    </p:spTree>
    <p:extLst>
      <p:ext uri="{BB962C8B-B14F-4D97-AF65-F5344CB8AC3E}">
        <p14:creationId xmlns:p14="http://schemas.microsoft.com/office/powerpoint/2010/main" val="42137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93418B-BE3C-1B4F-AD26-F08BB71BF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51" y="701863"/>
            <a:ext cx="6940439" cy="533701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69772C-773A-DB40-9F9B-B0013C424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148" y="1145933"/>
            <a:ext cx="7308827" cy="56109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91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92A00-FDCC-2247-9B81-36E39E657A4B}"/>
              </a:ext>
            </a:extLst>
          </p:cNvPr>
          <p:cNvSpPr txBox="1"/>
          <p:nvPr/>
        </p:nvSpPr>
        <p:spPr>
          <a:xfrm>
            <a:off x="588046" y="948759"/>
            <a:ext cx="4698915" cy="5037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Strengths: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Command line 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Simple and 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Thick user base!!! Esp. in statistics;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so many useful packages for advanced stats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Good visualization tools (e.g., ggplot2)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popularity is increasing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eravek Light" panose="020B0503040000020004" pitchFamily="34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good connection with neuroimaging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popularity is lower than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Deep learning?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74AC2F-B986-6242-932A-575650532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071" y="1003414"/>
            <a:ext cx="8030937" cy="511951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30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7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Python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8DB66F-7D93-8840-B2B7-A1037870B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067" y="886702"/>
            <a:ext cx="7147255" cy="52483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715</Words>
  <Application>Microsoft Macintosh PowerPoint</Application>
  <PresentationFormat>와이드스크린</PresentationFormat>
  <Paragraphs>180</Paragraphs>
  <Slides>15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274</cp:revision>
  <cp:lastPrinted>2017-08-27T17:09:34Z</cp:lastPrinted>
  <dcterms:created xsi:type="dcterms:W3CDTF">2017-08-24T21:55:02Z</dcterms:created>
  <dcterms:modified xsi:type="dcterms:W3CDTF">2023-04-16T14:05:52Z</dcterms:modified>
</cp:coreProperties>
</file>